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1"/>
  </p:notesMasterIdLst>
  <p:handoutMasterIdLst>
    <p:handoutMasterId r:id="rId12"/>
  </p:handoutMasterIdLst>
  <p:sldIdLst>
    <p:sldId id="303" r:id="rId5"/>
    <p:sldId id="793" r:id="rId6"/>
    <p:sldId id="792" r:id="rId7"/>
    <p:sldId id="794" r:id="rId8"/>
    <p:sldId id="795" r:id="rId9"/>
    <p:sldId id="796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E7C9231-03F8-6B25-CAA2-BE86DF0D8FF1}" name="SF" initials="SF" userId="SF" providerId="None"/>
  <p188:author id="{1F43FA93-5BA0-AF71-ADBB-242B77F44B63}" name="Michelle Perras" initials="MP" userId="Michelle Perras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7C80"/>
    <a:srgbClr val="FF3300"/>
    <a:srgbClr val="62A14D"/>
    <a:srgbClr val="2A6EA8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489" autoAdjust="0"/>
    <p:restoredTop sz="94980" autoAdjust="0"/>
  </p:normalViewPr>
  <p:slideViewPr>
    <p:cSldViewPr snapToGrid="0">
      <p:cViewPr varScale="1">
        <p:scale>
          <a:sx n="107" d="100"/>
          <a:sy n="107" d="100"/>
        </p:scale>
        <p:origin x="132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3293" y="8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mir Ferdi" userId="a983358c-7f28-41fe-8476-fd9ed4f8154e" providerId="ADAL" clId="{20D04DB0-25E9-4C8F-AFCD-51017BDA89C5}"/>
    <pc:docChg chg="undo custSel addSld modSld modMainMaster">
      <pc:chgData name="Samir Ferdi" userId="a983358c-7f28-41fe-8476-fd9ed4f8154e" providerId="ADAL" clId="{20D04DB0-25E9-4C8F-AFCD-51017BDA89C5}" dt="2023-03-11T23:35:06.201" v="4716" actId="20577"/>
      <pc:docMkLst>
        <pc:docMk/>
      </pc:docMkLst>
      <pc:sldChg chg="modSp mod">
        <pc:chgData name="Samir Ferdi" userId="a983358c-7f28-41fe-8476-fd9ed4f8154e" providerId="ADAL" clId="{20D04DB0-25E9-4C8F-AFCD-51017BDA89C5}" dt="2023-03-10T19:11:48.470" v="1596" actId="20577"/>
        <pc:sldMkLst>
          <pc:docMk/>
          <pc:sldMk cId="0" sldId="792"/>
        </pc:sldMkLst>
        <pc:spChg chg="mod">
          <ac:chgData name="Samir Ferdi" userId="a983358c-7f28-41fe-8476-fd9ed4f8154e" providerId="ADAL" clId="{20D04DB0-25E9-4C8F-AFCD-51017BDA89C5}" dt="2023-03-10T19:11:48.470" v="1596" actId="20577"/>
          <ac:spMkLst>
            <pc:docMk/>
            <pc:sldMk cId="0" sldId="792"/>
            <ac:spMk id="29716" creationId="{00000000-0000-0000-0000-000000000000}"/>
          </ac:spMkLst>
        </pc:spChg>
      </pc:sldChg>
      <pc:sldChg chg="modSp mod">
        <pc:chgData name="Samir Ferdi" userId="a983358c-7f28-41fe-8476-fd9ed4f8154e" providerId="ADAL" clId="{20D04DB0-25E9-4C8F-AFCD-51017BDA89C5}" dt="2023-03-10T21:38:43.001" v="3986" actId="20577"/>
        <pc:sldMkLst>
          <pc:docMk/>
          <pc:sldMk cId="3954754042" sldId="793"/>
        </pc:sldMkLst>
        <pc:spChg chg="mod">
          <ac:chgData name="Samir Ferdi" userId="a983358c-7f28-41fe-8476-fd9ed4f8154e" providerId="ADAL" clId="{20D04DB0-25E9-4C8F-AFCD-51017BDA89C5}" dt="2023-03-10T21:38:43.001" v="3986" actId="20577"/>
          <ac:spMkLst>
            <pc:docMk/>
            <pc:sldMk cId="3954754042" sldId="793"/>
            <ac:spMk id="29716" creationId="{00000000-0000-0000-0000-000000000000}"/>
          </ac:spMkLst>
        </pc:spChg>
      </pc:sldChg>
      <pc:sldChg chg="modSp mod delCm modCm">
        <pc:chgData name="Samir Ferdi" userId="a983358c-7f28-41fe-8476-fd9ed4f8154e" providerId="ADAL" clId="{20D04DB0-25E9-4C8F-AFCD-51017BDA89C5}" dt="2023-03-11T23:35:06.201" v="4716" actId="20577"/>
        <pc:sldMkLst>
          <pc:docMk/>
          <pc:sldMk cId="901859623" sldId="794"/>
        </pc:sldMkLst>
        <pc:graphicFrameChg chg="modGraphic">
          <ac:chgData name="Samir Ferdi" userId="a983358c-7f28-41fe-8476-fd9ed4f8154e" providerId="ADAL" clId="{20D04DB0-25E9-4C8F-AFCD-51017BDA89C5}" dt="2023-03-11T23:35:06.201" v="4716" actId="20577"/>
          <ac:graphicFrameMkLst>
            <pc:docMk/>
            <pc:sldMk cId="901859623" sldId="794"/>
            <ac:graphicFrameMk id="2" creationId="{DAB0FC21-5580-1953-9C74-FF40E56D97BB}"/>
          </ac:graphicFrameMkLst>
        </pc:graphicFrameChg>
      </pc:sldChg>
      <pc:sldChg chg="addSp delSp modSp mod">
        <pc:chgData name="Samir Ferdi" userId="a983358c-7f28-41fe-8476-fd9ed4f8154e" providerId="ADAL" clId="{20D04DB0-25E9-4C8F-AFCD-51017BDA89C5}" dt="2023-03-11T23:01:59.614" v="4644" actId="478"/>
        <pc:sldMkLst>
          <pc:docMk/>
          <pc:sldMk cId="3643400682" sldId="795"/>
        </pc:sldMkLst>
        <pc:spChg chg="add del mod">
          <ac:chgData name="Samir Ferdi" userId="a983358c-7f28-41fe-8476-fd9ed4f8154e" providerId="ADAL" clId="{20D04DB0-25E9-4C8F-AFCD-51017BDA89C5}" dt="2023-03-11T23:01:59.614" v="4644" actId="478"/>
          <ac:spMkLst>
            <pc:docMk/>
            <pc:sldMk cId="3643400682" sldId="795"/>
            <ac:spMk id="2" creationId="{8A31ED95-314B-670F-420D-F3C8A716CCC8}"/>
          </ac:spMkLst>
        </pc:spChg>
        <pc:spChg chg="mod">
          <ac:chgData name="Samir Ferdi" userId="a983358c-7f28-41fe-8476-fd9ed4f8154e" providerId="ADAL" clId="{20D04DB0-25E9-4C8F-AFCD-51017BDA89C5}" dt="2023-03-10T13:20:11.349" v="7" actId="20577"/>
          <ac:spMkLst>
            <pc:docMk/>
            <pc:sldMk cId="3643400682" sldId="795"/>
            <ac:spMk id="3" creationId="{00000000-0000-0000-0000-000000000000}"/>
          </ac:spMkLst>
        </pc:spChg>
        <pc:spChg chg="mod">
          <ac:chgData name="Samir Ferdi" userId="a983358c-7f28-41fe-8476-fd9ed4f8154e" providerId="ADAL" clId="{20D04DB0-25E9-4C8F-AFCD-51017BDA89C5}" dt="2023-03-11T23:01:44.963" v="4642" actId="1076"/>
          <ac:spMkLst>
            <pc:docMk/>
            <pc:sldMk cId="3643400682" sldId="795"/>
            <ac:spMk id="5" creationId="{568086F7-AFEF-B993-3A61-51AB7DDD05A8}"/>
          </ac:spMkLst>
        </pc:spChg>
        <pc:spChg chg="del">
          <ac:chgData name="Samir Ferdi" userId="a983358c-7f28-41fe-8476-fd9ed4f8154e" providerId="ADAL" clId="{20D04DB0-25E9-4C8F-AFCD-51017BDA89C5}" dt="2023-03-11T23:01:53.022" v="4643" actId="478"/>
          <ac:spMkLst>
            <pc:docMk/>
            <pc:sldMk cId="3643400682" sldId="795"/>
            <ac:spMk id="29716" creationId="{00000000-0000-0000-0000-000000000000}"/>
          </ac:spMkLst>
        </pc:spChg>
      </pc:sldChg>
      <pc:sldChg chg="addSp delSp modSp add mod">
        <pc:chgData name="Samir Ferdi" userId="a983358c-7f28-41fe-8476-fd9ed4f8154e" providerId="ADAL" clId="{20D04DB0-25E9-4C8F-AFCD-51017BDA89C5}" dt="2023-03-11T23:02:48.928" v="4669" actId="20577"/>
        <pc:sldMkLst>
          <pc:docMk/>
          <pc:sldMk cId="2884995204" sldId="796"/>
        </pc:sldMkLst>
        <pc:spChg chg="add del mod">
          <ac:chgData name="Samir Ferdi" userId="a983358c-7f28-41fe-8476-fd9ed4f8154e" providerId="ADAL" clId="{20D04DB0-25E9-4C8F-AFCD-51017BDA89C5}" dt="2023-03-11T23:02:08.103" v="4646" actId="478"/>
          <ac:spMkLst>
            <pc:docMk/>
            <pc:sldMk cId="2884995204" sldId="796"/>
            <ac:spMk id="2" creationId="{E52AAD6E-1D2F-4C3C-BDB2-5CD3ADC2A3E8}"/>
          </ac:spMkLst>
        </pc:spChg>
        <pc:spChg chg="mod">
          <ac:chgData name="Samir Ferdi" userId="a983358c-7f28-41fe-8476-fd9ed4f8154e" providerId="ADAL" clId="{20D04DB0-25E9-4C8F-AFCD-51017BDA89C5}" dt="2023-03-10T13:37:46.353" v="490" actId="20577"/>
          <ac:spMkLst>
            <pc:docMk/>
            <pc:sldMk cId="2884995204" sldId="796"/>
            <ac:spMk id="3" creationId="{00000000-0000-0000-0000-000000000000}"/>
          </ac:spMkLst>
        </pc:spChg>
        <pc:spChg chg="mod">
          <ac:chgData name="Samir Ferdi" userId="a983358c-7f28-41fe-8476-fd9ed4f8154e" providerId="ADAL" clId="{20D04DB0-25E9-4C8F-AFCD-51017BDA89C5}" dt="2023-03-11T23:02:48.928" v="4669" actId="20577"/>
          <ac:spMkLst>
            <pc:docMk/>
            <pc:sldMk cId="2884995204" sldId="796"/>
            <ac:spMk id="5" creationId="{568086F7-AFEF-B993-3A61-51AB7DDD05A8}"/>
          </ac:spMkLst>
        </pc:spChg>
        <pc:spChg chg="del">
          <ac:chgData name="Samir Ferdi" userId="a983358c-7f28-41fe-8476-fd9ed4f8154e" providerId="ADAL" clId="{20D04DB0-25E9-4C8F-AFCD-51017BDA89C5}" dt="2023-03-11T23:02:04.176" v="4645" actId="478"/>
          <ac:spMkLst>
            <pc:docMk/>
            <pc:sldMk cId="2884995204" sldId="796"/>
            <ac:spMk id="29716" creationId="{00000000-0000-0000-0000-000000000000}"/>
          </ac:spMkLst>
        </pc:spChg>
      </pc:sldChg>
      <pc:sldMasterChg chg="modSldLayout">
        <pc:chgData name="Samir Ferdi" userId="a983358c-7f28-41fe-8476-fd9ed4f8154e" providerId="ADAL" clId="{20D04DB0-25E9-4C8F-AFCD-51017BDA89C5}" dt="2023-03-10T20:30:32.567" v="2150" actId="20577"/>
        <pc:sldMasterMkLst>
          <pc:docMk/>
          <pc:sldMasterMk cId="0" sldId="2147483648"/>
        </pc:sldMasterMkLst>
        <pc:sldLayoutChg chg="modSp mod">
          <pc:chgData name="Samir Ferdi" userId="a983358c-7f28-41fe-8476-fd9ed4f8154e" providerId="ADAL" clId="{20D04DB0-25E9-4C8F-AFCD-51017BDA89C5}" dt="2023-03-10T20:30:32.567" v="2150" actId="20577"/>
          <pc:sldLayoutMkLst>
            <pc:docMk/>
            <pc:sldMasterMk cId="0" sldId="2147483648"/>
            <pc:sldLayoutMk cId="0" sldId="2147483649"/>
          </pc:sldLayoutMkLst>
          <pc:spChg chg="mod">
            <ac:chgData name="Samir Ferdi" userId="a983358c-7f28-41fe-8476-fd9ed4f8154e" providerId="ADAL" clId="{20D04DB0-25E9-4C8F-AFCD-51017BDA89C5}" dt="2023-03-10T20:30:32.567" v="2150" actId="20577"/>
            <ac:spMkLst>
              <pc:docMk/>
              <pc:sldMasterMk cId="0" sldId="2147483648"/>
              <pc:sldLayoutMk cId="0" sldId="2147483649"/>
              <ac:spMk id="4" creationId="{7E8D784F-C7C6-DAE9-AC85-AAAF4C97CA4F}"/>
            </ac:spMkLst>
          </pc:spChg>
        </pc:sldLayoutChg>
      </pc:sldMasterChg>
    </pc:docChg>
  </pc:docChgLst>
  <pc:docChgLst>
    <pc:chgData name="Samir Ferdi" userId="a983358c-7f28-41fe-8476-fd9ed4f8154e" providerId="ADAL" clId="{06528CE8-4D49-4AF9-9CB1-56B75CBCDA4A}"/>
    <pc:docChg chg="modSld modMainMaster">
      <pc:chgData name="Samir Ferdi" userId="a983358c-7f28-41fe-8476-fd9ed4f8154e" providerId="ADAL" clId="{06528CE8-4D49-4AF9-9CB1-56B75CBCDA4A}" dt="2023-03-14T19:47:46.109" v="47" actId="20577"/>
      <pc:docMkLst>
        <pc:docMk/>
      </pc:docMkLst>
      <pc:sldChg chg="modSp mod">
        <pc:chgData name="Samir Ferdi" userId="a983358c-7f28-41fe-8476-fd9ed4f8154e" providerId="ADAL" clId="{06528CE8-4D49-4AF9-9CB1-56B75CBCDA4A}" dt="2023-03-14T19:46:10.611" v="2" actId="20577"/>
        <pc:sldMkLst>
          <pc:docMk/>
          <pc:sldMk cId="0" sldId="303"/>
        </pc:sldMkLst>
        <pc:spChg chg="mod">
          <ac:chgData name="Samir Ferdi" userId="a983358c-7f28-41fe-8476-fd9ed4f8154e" providerId="ADAL" clId="{06528CE8-4D49-4AF9-9CB1-56B75CBCDA4A}" dt="2023-03-14T19:46:10.611" v="2" actId="20577"/>
          <ac:spMkLst>
            <pc:docMk/>
            <pc:sldMk cId="0" sldId="303"/>
            <ac:spMk id="6147" creationId="{00000000-0000-0000-0000-000000000000}"/>
          </ac:spMkLst>
        </pc:spChg>
      </pc:sldChg>
      <pc:sldChg chg="modSp mod">
        <pc:chgData name="Samir Ferdi" userId="a983358c-7f28-41fe-8476-fd9ed4f8154e" providerId="ADAL" clId="{06528CE8-4D49-4AF9-9CB1-56B75CBCDA4A}" dt="2023-03-14T19:47:46.109" v="47" actId="20577"/>
        <pc:sldMkLst>
          <pc:docMk/>
          <pc:sldMk cId="2884995204" sldId="796"/>
        </pc:sldMkLst>
        <pc:spChg chg="mod">
          <ac:chgData name="Samir Ferdi" userId="a983358c-7f28-41fe-8476-fd9ed4f8154e" providerId="ADAL" clId="{06528CE8-4D49-4AF9-9CB1-56B75CBCDA4A}" dt="2023-03-14T19:47:46.109" v="47" actId="20577"/>
          <ac:spMkLst>
            <pc:docMk/>
            <pc:sldMk cId="2884995204" sldId="796"/>
            <ac:spMk id="5" creationId="{568086F7-AFEF-B993-3A61-51AB7DDD05A8}"/>
          </ac:spMkLst>
        </pc:spChg>
      </pc:sldChg>
      <pc:sldMasterChg chg="modSldLayout">
        <pc:chgData name="Samir Ferdi" userId="a983358c-7f28-41fe-8476-fd9ed4f8154e" providerId="ADAL" clId="{06528CE8-4D49-4AF9-9CB1-56B75CBCDA4A}" dt="2023-03-14T19:46:39.378" v="10" actId="6549"/>
        <pc:sldMasterMkLst>
          <pc:docMk/>
          <pc:sldMasterMk cId="0" sldId="2147483648"/>
        </pc:sldMasterMkLst>
        <pc:sldLayoutChg chg="modSp mod">
          <pc:chgData name="Samir Ferdi" userId="a983358c-7f28-41fe-8476-fd9ed4f8154e" providerId="ADAL" clId="{06528CE8-4D49-4AF9-9CB1-56B75CBCDA4A}" dt="2023-03-14T19:46:39.378" v="10" actId="6549"/>
          <pc:sldLayoutMkLst>
            <pc:docMk/>
            <pc:sldMasterMk cId="0" sldId="2147483648"/>
            <pc:sldLayoutMk cId="0" sldId="2147483649"/>
          </pc:sldLayoutMkLst>
          <pc:spChg chg="mod">
            <ac:chgData name="Samir Ferdi" userId="a983358c-7f28-41fe-8476-fd9ed4f8154e" providerId="ADAL" clId="{06528CE8-4D49-4AF9-9CB1-56B75CBCDA4A}" dt="2023-03-14T19:46:39.378" v="10" actId="6549"/>
            <ac:spMkLst>
              <pc:docMk/>
              <pc:sldMasterMk cId="0" sldId="2147483648"/>
              <pc:sldLayoutMk cId="0" sldId="2147483649"/>
              <ac:spMk id="4" creationId="{7E8D784F-C7C6-DAE9-AC85-AAAF4C97CA4F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3/14/2023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3/14/2023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867337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3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952096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199335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06011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Text Box 14">
            <a:extLst>
              <a:ext uri="{FF2B5EF4-FFF2-40B4-BE49-F238E27FC236}">
                <a16:creationId xmlns:a16="http://schemas.microsoft.com/office/drawing/2014/main" id="{7E8D784F-C7C6-DAE9-AC85-AAAF4C97CA4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20560" y="111258"/>
            <a:ext cx="8702879" cy="49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5670550" algn="r"/>
                <a:tab pos="7600950" algn="l"/>
                <a:tab pos="8820150" algn="r"/>
                <a:tab pos="6119813" algn="r"/>
              </a:tabLst>
            </a:pPr>
            <a:r>
              <a:rPr lang="en-GB" sz="12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TSG SA Meeting #SP-99		SP-230311</a:t>
            </a:r>
            <a:endParaRPr lang="en-US" sz="12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tabLst>
                <a:tab pos="5671185" algn="r"/>
                <a:tab pos="8821420" algn="r"/>
                <a:tab pos="6120130" algn="r"/>
              </a:tabLst>
            </a:pPr>
            <a:r>
              <a:rPr lang="en-GB" sz="12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21 - 24 March 2023, Rotterdam, Netherlands</a:t>
            </a:r>
            <a:endParaRPr lang="en-US" sz="12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200150"/>
            <a:ext cx="8388350" cy="5084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E3AD65A-5A20-A280-ACBD-34A1B38612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FS_5WWC status after SA2 149E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FS_5WWC status after SA2 150E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  <a:sym typeface="+mn-ea"/>
              </a:rPr>
              <a:t>TSG SA Meeting #SP-99, 21 - 24 March 2023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</a:t>
            </a:r>
            <a:r>
              <a:rPr lang="en-US" altLang="en-GB" sz="800" dirty="0"/>
              <a:t>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85800" y="2130426"/>
            <a:ext cx="7772400" cy="14700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dirty="0"/>
              <a:t>Discussion on UE-to-UE Relay Discovery Security</a:t>
            </a:r>
            <a:endParaRPr lang="en-US" altLang="fr-FR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934375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GB" sz="1800" b="1" dirty="0">
                <a:latin typeface="Arial" panose="020B0604020202020204" pitchFamily="34" charset="0"/>
              </a:rPr>
              <a:t>Interdigital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Subtitle 6"/>
          <p:cNvSpPr txBox="1"/>
          <p:nvPr/>
        </p:nvSpPr>
        <p:spPr bwMode="auto">
          <a:xfrm>
            <a:off x="1399711" y="4980373"/>
            <a:ext cx="6400800" cy="764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  <a:defRPr/>
            </a:pPr>
            <a:endParaRPr lang="en-GB" altLang="en-US" sz="2000" kern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1277566"/>
            <a:ext cx="8138336" cy="4727580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400" b="1" dirty="0"/>
              <a:t>Contentious Issue</a:t>
            </a:r>
            <a:r>
              <a:rPr lang="de-DE" sz="2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2000" dirty="0"/>
              <a:t>TR 33.740 KI#1 conclusion deadlocked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2000" dirty="0"/>
              <a:t>2 alternative approaches (next slides) with even support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2000" dirty="0"/>
              <a:t>U2U Relay Discovery security is critical for the U2U Relay feature security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400" b="1" dirty="0"/>
              <a:t>SA3#110bis (April)</a:t>
            </a:r>
            <a:endParaRPr lang="de-DE" sz="2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2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sym typeface="+mn-ea"/>
              </a:rPr>
              <a:t>Last meeting for any solution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2000" dirty="0">
              <a:solidFill>
                <a:prstClr val="black"/>
              </a:solidFill>
              <a:latin typeface="Calibri" panose="020F0502020204030204" pitchFamily="34" charset="0"/>
              <a:sym typeface="+mn-ea"/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400" b="1" dirty="0"/>
              <a:t>Other groups impact </a:t>
            </a:r>
            <a:r>
              <a:rPr lang="en-US" sz="2400" b="1" dirty="0"/>
              <a:t>and dependencies</a:t>
            </a:r>
            <a:r>
              <a:rPr lang="en-US" sz="2400" dirty="0"/>
              <a:t>:</a:t>
            </a:r>
            <a:endParaRPr lang="de-DE" sz="2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2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sym typeface="+mn-ea"/>
              </a:rPr>
              <a:t>Stage 3 (Discovery procedures)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200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sym typeface="+mn-ea"/>
              </a:rPr>
              <a:t>Potential impact on SA2 </a:t>
            </a:r>
            <a:endParaRPr lang="en-US" sz="2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2000" dirty="0">
              <a:sym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11529" y="411480"/>
            <a:ext cx="67241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UE-to-UE Relay Discovery Security after SA3#110</a:t>
            </a:r>
          </a:p>
        </p:txBody>
      </p:sp>
    </p:spTree>
    <p:extLst>
      <p:ext uri="{BB962C8B-B14F-4D97-AF65-F5344CB8AC3E}">
        <p14:creationId xmlns:p14="http://schemas.microsoft.com/office/powerpoint/2010/main" val="395475404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1074824"/>
            <a:ext cx="8138336" cy="4930322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Approach#1 - single key set </a:t>
            </a:r>
            <a:endParaRPr lang="de-DE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One key set associated with RSC used by End UE and U2U Relay for U2U Relay discovery message protection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20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20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20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20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Approach#2 - multiple key sets </a:t>
            </a:r>
            <a:endParaRPr lang="de-DE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One first key set as above </a:t>
            </a:r>
            <a:r>
              <a:rPr lang="en-US" sz="1400" u="sng" dirty="0"/>
              <a:t>plus additional </a:t>
            </a:r>
            <a:r>
              <a:rPr lang="en-US" sz="1400" u="sng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sym typeface="+mn-ea"/>
              </a:rPr>
              <a:t>key set </a:t>
            </a:r>
            <a:r>
              <a:rPr lang="en-US" sz="14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sym typeface="+mn-ea"/>
              </a:rPr>
              <a:t>used at the End UE for per d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sym typeface="+mn-ea"/>
              </a:rPr>
              <a:t>irect</a:t>
            </a:r>
            <a:r>
              <a:rPr lang="en-US" sz="140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sym typeface="+mn-ea"/>
              </a:rPr>
              <a:t> discovery set protection</a:t>
            </a:r>
            <a:endParaRPr lang="en-US" sz="14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800" dirty="0">
              <a:sym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11529" y="411480"/>
            <a:ext cx="67241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U2U Relay Discovery Security Alternatives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F5DF3CCE-1FFF-AE7B-3F18-DF083666E9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14D14A3A-65E6-09D2-782D-482646994C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9703" name="Picture 29702">
            <a:extLst>
              <a:ext uri="{FF2B5EF4-FFF2-40B4-BE49-F238E27FC236}">
                <a16:creationId xmlns:a16="http://schemas.microsoft.com/office/drawing/2014/main" id="{5B43193C-0AF9-923B-504B-73368BF597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5313" y="1989508"/>
            <a:ext cx="5500550" cy="1380102"/>
          </a:xfrm>
          <a:prstGeom prst="rect">
            <a:avLst/>
          </a:prstGeom>
        </p:spPr>
      </p:pic>
      <p:pic>
        <p:nvPicPr>
          <p:cNvPr id="29705" name="Picture 29704">
            <a:extLst>
              <a:ext uri="{FF2B5EF4-FFF2-40B4-BE49-F238E27FC236}">
                <a16:creationId xmlns:a16="http://schemas.microsoft.com/office/drawing/2014/main" id="{439AD062-0D64-4401-C303-E636687BAE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3229" y="4444433"/>
            <a:ext cx="6316181" cy="1441838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11529" y="411480"/>
            <a:ext cx="67241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Alternatives Comparison</a:t>
            </a:r>
          </a:p>
        </p:txBody>
      </p: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DAB0FC21-5580-1953-9C74-FF40E56D97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7235915"/>
              </p:ext>
            </p:extLst>
          </p:nvPr>
        </p:nvGraphicFramePr>
        <p:xfrm>
          <a:off x="811529" y="1276108"/>
          <a:ext cx="7437120" cy="46529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8560">
                  <a:extLst>
                    <a:ext uri="{9D8B030D-6E8A-4147-A177-3AD203B41FA5}">
                      <a16:colId xmlns:a16="http://schemas.microsoft.com/office/drawing/2014/main" val="2524608158"/>
                    </a:ext>
                  </a:extLst>
                </a:gridCol>
                <a:gridCol w="3718560">
                  <a:extLst>
                    <a:ext uri="{9D8B030D-6E8A-4147-A177-3AD203B41FA5}">
                      <a16:colId xmlns:a16="http://schemas.microsoft.com/office/drawing/2014/main" val="2602365219"/>
                    </a:ext>
                  </a:extLst>
                </a:gridCol>
              </a:tblGrid>
              <a:tr h="438229">
                <a:tc>
                  <a:txBody>
                    <a:bodyPr/>
                    <a:lstStyle/>
                    <a:p>
                      <a:pPr algn="ctr"/>
                      <a:r>
                        <a:rPr lang="de-DE" sz="1600" b="1" dirty="0"/>
                        <a:t>Approach#1 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b="1" dirty="0"/>
                        <a:t>Approach#2 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720318"/>
                  </a:ext>
                </a:extLst>
              </a:tr>
              <a:tr h="944088">
                <a:tc>
                  <a:txBody>
                    <a:bodyPr/>
                    <a:lstStyle/>
                    <a:p>
                      <a:r>
                        <a:rPr lang="en-US" sz="1600" dirty="0"/>
                        <a:t>Reuses existing RSC based discovery security mechanisms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Impacts existing procedures with new mechanism for embedded direct discovery set security within discovery message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7251805"/>
                  </a:ext>
                </a:extLst>
              </a:tr>
              <a:tr h="8131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Supports both Model A and B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Supports Model B</a:t>
                      </a:r>
                    </a:p>
                    <a:p>
                      <a:r>
                        <a:rPr lang="en-US" sz="16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Model </a:t>
                      </a:r>
                      <a:r>
                        <a:rPr lang="en-US" sz="16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A has a pending 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open issue (next slide)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9503047"/>
                  </a:ext>
                </a:extLst>
              </a:tr>
              <a:tr h="1223817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Security isolation among ProSe services possible via configuration (e.g., dedicated RSC per ProSe service)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Security isolation among ProSe services sharing RSC possible via direct discovery set security material provisioning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3389324"/>
                  </a:ext>
                </a:extLst>
              </a:tr>
              <a:tr h="1223817">
                <a:tc>
                  <a:txBody>
                    <a:bodyPr/>
                    <a:lstStyle/>
                    <a:p>
                      <a:r>
                        <a:rPr lang="en-US" sz="1600" dirty="0"/>
                        <a:t>Can be used in straightforward deployment options (e.g., dedicated RSC, Public safety use case)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Can be used in more complex deployment options (e.g., mix and match unrelated ProSe services sharing common RSC, Commercial use case)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75468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18596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11529" y="411480"/>
            <a:ext cx="67241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Open issues</a:t>
            </a: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568086F7-AFEF-B993-3A61-51AB7DDD05A8}"/>
              </a:ext>
            </a:extLst>
          </p:cNvPr>
          <p:cNvSpPr txBox="1">
            <a:spLocks/>
          </p:cNvSpPr>
          <p:nvPr/>
        </p:nvSpPr>
        <p:spPr bwMode="auto">
          <a:xfrm>
            <a:off x="502832" y="1065210"/>
            <a:ext cx="8138336" cy="4727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2000" kern="0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sym typeface="+mn-ea"/>
              </a:rPr>
              <a:t>Support for Model A with Approach #2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800" kern="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sym typeface="+mn-ea"/>
              </a:rPr>
              <a:t>Open Issue of direct discovery set protection </a:t>
            </a:r>
            <a:r>
              <a:rPr lang="en-US" sz="1800" u="sng" kern="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sym typeface="+mn-ea"/>
              </a:rPr>
              <a:t>freshness</a:t>
            </a:r>
            <a:r>
              <a:rPr lang="en-US" sz="1800" kern="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sym typeface="+mn-ea"/>
              </a:rPr>
              <a:t> at the U2U Relay: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600" kern="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sym typeface="+mn-ea"/>
              </a:rPr>
              <a:t>Protection is time bound (UTC time based) at the announcing End UE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600" kern="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sym typeface="+mn-ea"/>
              </a:rPr>
              <a:t>However, U2U Relay Announcements are in general not synchronized with End UE’s announcements and a connected End UE may not be sending Announcements at all.</a:t>
            </a:r>
          </a:p>
          <a:p>
            <a:pPr lvl="2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sz="1600" b="1" kern="0" dirty="0">
                <a:latin typeface="Calibri" panose="020F0502020204030204" pitchFamily="34" charset="0"/>
                <a:ea typeface="Times New Roman" panose="02020603050405020304" pitchFamily="18" charset="0"/>
                <a:sym typeface="+mn-ea"/>
              </a:rPr>
              <a:t>How to ensure </a:t>
            </a:r>
            <a:r>
              <a:rPr lang="en-US" sz="1600" b="1" u="sng" kern="0" dirty="0">
                <a:latin typeface="Calibri" panose="020F0502020204030204" pitchFamily="34" charset="0"/>
                <a:ea typeface="Times New Roman" panose="02020603050405020304" pitchFamily="18" charset="0"/>
                <a:sym typeface="+mn-ea"/>
              </a:rPr>
              <a:t>freshness</a:t>
            </a:r>
            <a:r>
              <a:rPr lang="en-US" sz="1600" b="1" kern="0" dirty="0">
                <a:latin typeface="Calibri" panose="020F0502020204030204" pitchFamily="34" charset="0"/>
                <a:ea typeface="Times New Roman" panose="02020603050405020304" pitchFamily="18" charset="0"/>
                <a:sym typeface="+mn-ea"/>
              </a:rPr>
              <a:t> of </a:t>
            </a:r>
            <a:r>
              <a:rPr lang="en-GB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GB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protected direct discovery sets at the U2U </a:t>
            </a:r>
            <a:r>
              <a:rPr lang="en-GB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Relay </a:t>
            </a:r>
            <a:r>
              <a:rPr lang="en-GB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enable the Relay to Announce End UEs in all cases (e.g., previously discovered,  connected)?</a:t>
            </a:r>
            <a:endParaRPr lang="en-US" sz="1600" b="1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sym typeface="+mn-ea"/>
            </a:endParaRPr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sz="1600" kern="0" dirty="0">
              <a:solidFill>
                <a:prstClr val="black"/>
              </a:solidFill>
              <a:highlight>
                <a:srgbClr val="00FFFF"/>
              </a:highlight>
              <a:latin typeface="Calibri" panose="020F0502020204030204" pitchFamily="34" charset="0"/>
              <a:ea typeface="Times New Roman" panose="02020603050405020304" pitchFamily="18" charset="0"/>
              <a:sym typeface="+mn-ea"/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2000" kern="0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sym typeface="+mn-ea"/>
              </a:rPr>
              <a:t>Co-existence between Approach #1 and Approach #2: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800" kern="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sym typeface="+mn-ea"/>
              </a:rPr>
              <a:t>Assuming a solution for Model A open issue is agreed, a </a:t>
            </a:r>
            <a:r>
              <a:rPr lang="en-US" sz="1800" kern="0" dirty="0">
                <a:latin typeface="Calibri" panose="020F0502020204030204" pitchFamily="34" charset="0"/>
                <a:ea typeface="Times New Roman" panose="02020603050405020304" pitchFamily="18" charset="0"/>
                <a:sym typeface="+mn-ea"/>
              </a:rPr>
              <a:t>mechanism</a:t>
            </a:r>
            <a:r>
              <a:rPr lang="en-US" sz="1800" b="1" kern="0" dirty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sym typeface="+mn-ea"/>
              </a:rPr>
              <a:t> </a:t>
            </a:r>
            <a:r>
              <a:rPr lang="en-US" sz="1800" kern="0" dirty="0">
                <a:latin typeface="Calibri" panose="020F0502020204030204" pitchFamily="34" charset="0"/>
                <a:ea typeface="Times New Roman" panose="02020603050405020304" pitchFamily="18" charset="0"/>
                <a:sym typeface="+mn-ea"/>
              </a:rPr>
              <a:t>for</a:t>
            </a:r>
            <a:r>
              <a:rPr lang="en-US" sz="1800" b="1" kern="0" dirty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sym typeface="+mn-ea"/>
              </a:rPr>
              <a:t> </a:t>
            </a:r>
            <a:r>
              <a:rPr lang="en-US" sz="1800" b="1" u="sng" kern="0" dirty="0">
                <a:latin typeface="Calibri" panose="020F0502020204030204" pitchFamily="34" charset="0"/>
                <a:ea typeface="Times New Roman" panose="02020603050405020304" pitchFamily="18" charset="0"/>
                <a:sym typeface="+mn-ea"/>
              </a:rPr>
              <a:t>co-existence</a:t>
            </a:r>
            <a:r>
              <a:rPr lang="en-US" sz="1800" b="1" kern="0" dirty="0">
                <a:latin typeface="Calibri" panose="020F0502020204030204" pitchFamily="34" charset="0"/>
                <a:ea typeface="Times New Roman" panose="02020603050405020304" pitchFamily="18" charset="0"/>
                <a:sym typeface="+mn-ea"/>
              </a:rPr>
              <a:t> of both approaches</a:t>
            </a:r>
            <a:r>
              <a:rPr lang="en-US" sz="1800" kern="0" dirty="0">
                <a:latin typeface="Calibri" panose="020F0502020204030204" pitchFamily="34" charset="0"/>
                <a:ea typeface="Times New Roman" panose="02020603050405020304" pitchFamily="18" charset="0"/>
                <a:sym typeface="+mn-ea"/>
              </a:rPr>
              <a:t>, </a:t>
            </a:r>
            <a:r>
              <a:rPr lang="en-US" sz="1800" kern="0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sym typeface="+mn-ea"/>
              </a:rPr>
              <a:t> </a:t>
            </a:r>
            <a:r>
              <a:rPr lang="en-US" sz="1800" kern="0" dirty="0">
                <a:latin typeface="Calibri" panose="020F0502020204030204" pitchFamily="34" charset="0"/>
                <a:ea typeface="Times New Roman" panose="02020603050405020304" pitchFamily="18" charset="0"/>
                <a:sym typeface="+mn-ea"/>
              </a:rPr>
              <a:t>depending on use cases, will need to be defined.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800" kern="0" dirty="0">
              <a:solidFill>
                <a:prstClr val="black"/>
              </a:solidFill>
              <a:latin typeface="Calibri" panose="020F0502020204030204" pitchFamily="34" charset="0"/>
              <a:sym typeface="+mn-ea"/>
            </a:endParaRP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2000" kern="0" dirty="0">
              <a:highlight>
                <a:srgbClr val="FFFF00"/>
              </a:highlight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4340068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11529" y="411480"/>
            <a:ext cx="67241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Rel-18 timeline considerations and Questions</a:t>
            </a: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568086F7-AFEF-B993-3A61-51AB7DDD05A8}"/>
              </a:ext>
            </a:extLst>
          </p:cNvPr>
          <p:cNvSpPr txBox="1">
            <a:spLocks/>
          </p:cNvSpPr>
          <p:nvPr/>
        </p:nvSpPr>
        <p:spPr bwMode="auto">
          <a:xfrm>
            <a:off x="434975" y="1017922"/>
            <a:ext cx="8138336" cy="4727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kern="0" dirty="0">
                <a:latin typeface="Calibri" panose="020F0502020204030204" pitchFamily="34" charset="0"/>
                <a:sym typeface="+mn-ea"/>
              </a:rPr>
              <a:t>Based on current Work Plan for FS_5G_ProSe_Ph2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600" b="1" kern="0" dirty="0"/>
              <a:t>SA3#110bis-e (</a:t>
            </a: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</a:rPr>
              <a:t>April 17-21</a:t>
            </a:r>
            <a:r>
              <a:rPr lang="en-US" altLang="zh-CN" sz="1600" dirty="0">
                <a:latin typeface="Calibri" panose="020F0502020204030204" pitchFamily="34" charset="0"/>
                <a:ea typeface="Calibri" panose="020F0502020204030204" pitchFamily="34" charset="0"/>
              </a:rPr>
              <a:t> , 2023</a:t>
            </a: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</a:rPr>
              <a:t>): </a:t>
            </a:r>
            <a:r>
              <a:rPr lang="en-US" altLang="zh-CN" sz="1600" b="1" u="sng" kern="0" dirty="0">
                <a:latin typeface="Calibri" panose="020F0502020204030204" pitchFamily="34" charset="0"/>
                <a:sym typeface="+mn-ea"/>
              </a:rPr>
              <a:t>last meeting for new solutions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600" b="1" kern="0" dirty="0"/>
              <a:t>SA3#111 (</a:t>
            </a:r>
            <a:r>
              <a:rPr lang="en-US" sz="1600" kern="0" dirty="0">
                <a:latin typeface="Calibri" panose="020F0502020204030204" pitchFamily="34" charset="0"/>
              </a:rPr>
              <a:t>May 22</a:t>
            </a: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</a:rPr>
              <a:t>-26</a:t>
            </a:r>
            <a:r>
              <a:rPr lang="en-US" altLang="zh-CN" sz="1600" dirty="0">
                <a:latin typeface="Calibri" panose="020F0502020204030204" pitchFamily="34" charset="0"/>
                <a:ea typeface="Calibri" panose="020F0502020204030204" pitchFamily="34" charset="0"/>
              </a:rPr>
              <a:t> , 2023</a:t>
            </a: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</a:rPr>
              <a:t>): evaluation conclusion</a:t>
            </a:r>
            <a:r>
              <a:rPr lang="en-US" altLang="zh-CN" sz="1600" b="1" kern="0" dirty="0">
                <a:latin typeface="Calibri" panose="020F0502020204030204" pitchFamily="34" charset="0"/>
                <a:sym typeface="+mn-ea"/>
              </a:rPr>
              <a:t>, </a:t>
            </a:r>
            <a:r>
              <a:rPr lang="en-US" altLang="zh-CN" sz="1600" kern="0" dirty="0">
                <a:latin typeface="Calibri" panose="020F0502020204030204" pitchFamily="34" charset="0"/>
                <a:sym typeface="+mn-ea"/>
              </a:rPr>
              <a:t>normative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altLang="zh-CN" sz="1600" b="1" kern="0" dirty="0">
                <a:latin typeface="Calibri" panose="020F0502020204030204" pitchFamily="34" charset="0"/>
                <a:sym typeface="+mn-ea"/>
              </a:rPr>
              <a:t>i.e., in principle only one meeting left to resolve the identified open issues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kern="0" dirty="0">
                <a:sym typeface="+mn-ea"/>
              </a:rPr>
              <a:t>Observations:</a:t>
            </a:r>
          </a:p>
          <a:p>
            <a:pPr marL="800100" lvl="1" indent="-342900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US" altLang="zh-CN" sz="1600" b="1" kern="0" dirty="0">
                <a:sym typeface="+mn-ea"/>
              </a:rPr>
              <a:t>Observation#1</a:t>
            </a:r>
            <a:r>
              <a:rPr lang="en-US" altLang="zh-CN" sz="1600" kern="0" dirty="0">
                <a:sym typeface="+mn-ea"/>
              </a:rPr>
              <a:t>: Solution for KI#1 is critical for the U2U relay feature security.</a:t>
            </a:r>
          </a:p>
          <a:p>
            <a:pPr marL="800100" lvl="1" indent="-342900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US" altLang="zh-CN" sz="1600" b="1" kern="0" dirty="0">
                <a:sym typeface="+mn-ea"/>
              </a:rPr>
              <a:t>Observation#2</a:t>
            </a:r>
            <a:r>
              <a:rPr lang="en-US" altLang="zh-CN" sz="1600" kern="0" dirty="0">
                <a:sym typeface="+mn-ea"/>
              </a:rPr>
              <a:t>: KI#1 has been discussed over several meetings without a clear agreement in sight.</a:t>
            </a:r>
          </a:p>
          <a:p>
            <a:pPr marL="800100" lvl="1" indent="-342900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US" altLang="zh-CN" sz="1600" b="1" kern="0" dirty="0">
                <a:sym typeface="+mn-ea"/>
              </a:rPr>
              <a:t>Observation#3</a:t>
            </a:r>
            <a:r>
              <a:rPr lang="en-US" altLang="zh-CN" sz="1600" kern="0" dirty="0">
                <a:sym typeface="+mn-ea"/>
              </a:rPr>
              <a:t>: Approach#1 provides the necessary basic set of discovery security capabilities with minimal impact to existing procedures. Approach#2 introduces additional security capabilities to possibly cover different use case scenarios. Support for both approaches should be beneficial to cover different use cases (see comparison slide).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kern="0" dirty="0">
                <a:sym typeface="+mn-ea"/>
              </a:rPr>
              <a:t>Proposal: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kern="0" dirty="0">
                <a:sym typeface="+mn-ea"/>
              </a:rPr>
              <a:t>SA to provide guidance to SA3 (</a:t>
            </a:r>
            <a:r>
              <a:rPr lang="en-US" altLang="zh-CN" sz="1600" b="1" kern="0">
                <a:sym typeface="+mn-ea"/>
              </a:rPr>
              <a:t>see draft LS out SP-230312) to </a:t>
            </a:r>
            <a:r>
              <a:rPr lang="en-US" altLang="zh-CN" sz="1600" b="1" kern="0" dirty="0">
                <a:sym typeface="+mn-ea"/>
              </a:rPr>
              <a:t>progress work based on support for Approach #1, and Approach #2 assuming the resolution of pending open issue (Model </a:t>
            </a:r>
            <a:r>
              <a:rPr lang="en-US" altLang="zh-CN" sz="1600" b="1" kern="0">
                <a:sym typeface="+mn-ea"/>
              </a:rPr>
              <a:t>A). </a:t>
            </a:r>
            <a:endParaRPr lang="en-US" altLang="zh-CN" sz="1600" b="1" kern="0" dirty="0">
              <a:sym typeface="+mn-ea"/>
            </a:endParaRP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kern="0" dirty="0"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800" kern="0" dirty="0"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8499520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8E648E97429F4A9C700CA2B719F885" ma:contentTypeVersion="17" ma:contentTypeDescription="Create a new document." ma:contentTypeScope="" ma:versionID="6e3ee49c1194d28eca38e3887a0c9fa5">
  <xsd:schema xmlns:xsd="http://www.w3.org/2001/XMLSchema" xmlns:xs="http://www.w3.org/2001/XMLSchema" xmlns:p="http://schemas.microsoft.com/office/2006/metadata/properties" xmlns:ns2="5a888943-97ca-4c93-b605-714bb5e9e285" xmlns:ns3="e32f50e1-6846-4d7d-ad60-ccd6877e6c5e" xmlns:ns4="http://schemas.microsoft.com/sharepoint/v4" targetNamespace="http://schemas.microsoft.com/office/2006/metadata/properties" ma:root="true" ma:fieldsID="8d383a2459015e6354274af988eab965" ns2:_="" ns3:_="" ns4:_="">
    <xsd:import namespace="5a888943-97ca-4c93-b605-714bb5e9e285"/>
    <xsd:import namespace="e32f50e1-6846-4d7d-ad60-ccd6877e6c5e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4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888943-97ca-4c93-b605-714bb5e9e2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2f50e1-6846-4d7d-ad60-ccd6877e6c5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9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A008CB-4669-4911-B0C2-A4C41D554CF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532FEE0-6EE9-4E2C-A5EC-D567E7E8E2B0}">
  <ds:schemaRefs>
    <ds:schemaRef ds:uri="5a888943-97ca-4c93-b605-714bb5e9e285"/>
    <ds:schemaRef ds:uri="http://schemas.microsoft.com/sharepoint/v4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e32f50e1-6846-4d7d-ad60-ccd6877e6c5e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F8AE56B5-7A3B-4E34-8BCA-F10320E52F5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a888943-97ca-4c93-b605-714bb5e9e285"/>
    <ds:schemaRef ds:uri="e32f50e1-6846-4d7d-ad60-ccd6877e6c5e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2030</TotalTime>
  <Words>600</Words>
  <Application>Microsoft Office PowerPoint</Application>
  <PresentationFormat>On-screen Show (4:3)</PresentationFormat>
  <Paragraphs>62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Times New Roman</vt:lpstr>
      <vt:lpstr>Wingdings</vt:lpstr>
      <vt:lpstr>Office Theme</vt:lpstr>
      <vt:lpstr>Discussion on UE-to-UE Relay Discovery Security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SF</cp:lastModifiedBy>
  <cp:revision>1343</cp:revision>
  <dcterms:created xsi:type="dcterms:W3CDTF">2008-08-30T09:32:00Z</dcterms:created>
  <dcterms:modified xsi:type="dcterms:W3CDTF">2023-03-14T19:47:48Z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0x0101006C8E648E97429F4A9C700CA2B719F885</vt:lpwstr>
  </property>
  <property fmtid="{D5CDD505-2E9C-101B-9397-08002B2CF9AE}" pid="13" name="KSOProductBuildVer">
    <vt:lpwstr>2052-11.8.2.9022</vt:lpwstr>
  </property>
</Properties>
</file>